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440" r:id="rId4"/>
    <p:sldId id="438" r:id="rId5"/>
    <p:sldId id="439" r:id="rId6"/>
    <p:sldId id="423" r:id="rId7"/>
    <p:sldId id="424" r:id="rId8"/>
    <p:sldId id="260" r:id="rId9"/>
    <p:sldId id="261" r:id="rId10"/>
    <p:sldId id="262" r:id="rId11"/>
    <p:sldId id="419" r:id="rId12"/>
    <p:sldId id="259" r:id="rId13"/>
    <p:sldId id="447" r:id="rId14"/>
    <p:sldId id="425" r:id="rId15"/>
    <p:sldId id="426" r:id="rId16"/>
    <p:sldId id="427" r:id="rId17"/>
    <p:sldId id="428" r:id="rId18"/>
    <p:sldId id="429" r:id="rId19"/>
    <p:sldId id="434" r:id="rId20"/>
    <p:sldId id="448" r:id="rId21"/>
    <p:sldId id="441" r:id="rId22"/>
    <p:sldId id="435" r:id="rId23"/>
    <p:sldId id="430" r:id="rId24"/>
    <p:sldId id="443" r:id="rId25"/>
    <p:sldId id="445" r:id="rId26"/>
    <p:sldId id="444" r:id="rId27"/>
    <p:sldId id="450" r:id="rId28"/>
    <p:sldId id="446" r:id="rId29"/>
    <p:sldId id="451" r:id="rId30"/>
    <p:sldId id="442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7"/>
    <p:restoredTop sz="94604"/>
  </p:normalViewPr>
  <p:slideViewPr>
    <p:cSldViewPr snapToGrid="0" snapToObjects="1">
      <p:cViewPr varScale="1">
        <p:scale>
          <a:sx n="147" d="100"/>
          <a:sy n="147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DF922-6E9F-9440-B81A-C369E65C66DE}" type="datetimeFigureOut">
              <a:rPr lang="en-AU" smtClean="0"/>
              <a:t>17/2/20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8F37B-09C4-C149-A829-55843198F3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304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FF4B-6925-4F4F-989D-685F85763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180A4-E439-0143-8778-97661C2AC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AFB7-7D35-AF4B-902A-1369402C1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DDEBE-75D4-614C-832F-D6C1A46F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3451C-13E1-FE4C-BFBA-101D40DD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446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52BA-5F7E-D44F-A350-0EEB3887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17DF5-74A0-E54A-852B-A63801C65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241E-18E2-3A49-BB6D-EAAEC440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FDB1F-CC64-354F-8865-CEA26735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A53A5-C51F-4D4F-896F-28B7F2DC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867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8DCA7C-A483-2C4B-A063-8489DF9D08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3DBBD-1793-EE40-A272-EF81FF47D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6F4B-809F-1849-93F6-FF3C073E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52FEE-4440-EE46-9204-2D47EAB6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B098F-BAB0-DE45-9AE6-CB10CFE4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1048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DFC7-2028-B949-85EC-589A5B9C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E488-4BEF-A446-AC1A-6C800E064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43EBD-B3EA-B249-9F63-1FCB8814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D5EC3-AC65-D041-BBFB-09E51CB5D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5BB09-6793-7B4B-9D8B-EEBED1F6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33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EC32-A52B-524E-ACC5-0B006128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E9A89-B6C0-034F-8F11-81DCD3E94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D508D-D151-A942-89F7-3F536F4C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D503F-334D-1044-A950-56C6F9E7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FBE42-367B-C14A-9B63-4F07378B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23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5840-87B3-7D47-BA16-C8266471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E71A1-509A-3E41-95E1-FE4976840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6FCAA-4BED-DD44-BF1B-3D3BC4970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EBFDE-D92C-5447-8416-FE2F3757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03C99-CE14-6E4C-87C6-AEA57706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7D30B-9C55-B24F-949F-158DB4F6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7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8A00-25C3-8F4D-BC26-23B99C34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6B9FE-45CA-524E-A0C1-2FC86DB3A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AFAE8-5EEC-5640-8E3C-54308FE93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20E78-D85C-9F49-9D50-29DD4439C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5B753-168F-7C43-9421-CA5878DAC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9335E-1C6E-A548-8D47-4E0604BB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D5E21-B230-CB4B-86DD-39322410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A1CF3-5D17-904F-81D0-7BB8AC3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694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FC0F-B91D-7D4E-B13A-CFB84ED2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B50BA-98BB-F842-BF62-A4D0F39BC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A8E7C-A78A-8848-8826-B3185EFA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88E4-30A5-E346-B4B7-3A1A0522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232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3853A-07B8-304A-AB60-D8EB82A2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39D1AA-2C25-AC43-A03C-91032189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2000-4E91-F248-803F-4FF08C6DE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98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C5DD-B9C6-5F40-9C4D-9065FC7C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3DF83-49DA-0240-9207-2D1CAC845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A9BC4-B6C2-7847-AFD4-DB6D47C8E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1F830-4DA8-6C44-B5CC-A2C72B70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97427-62E7-314C-B352-FF757D187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D237A-CFD3-4147-8295-B595BE91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3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5122-E9B7-1245-BD37-CD8223CF2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B7A6D-8130-2543-B6EB-8E515EAA6A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FC3EB-B2C6-6E49-9A3A-F499A7391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97808-FB68-6748-8B4B-2FD9ECAA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7CDC6-E2CB-2C47-A99B-FD3099FB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3063F-9001-844B-B473-A2153C9A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937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24D56-4BED-0146-81D0-201B0E7F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E0EBF-5100-1641-88FF-4AD66F581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AF26E-E8E6-4C43-841F-F25C1B1D4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45762-CDDF-FD4A-A2EC-98F8AA4A9278}" type="datetimeFigureOut">
              <a:rPr lang="en-AU" smtClean="0"/>
              <a:t>17/2/20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D04C0-E069-D44A-8572-8457660DA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72432-43BE-D44A-84E6-437647777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E8BDE-12F1-BA47-8050-BA2450F9D6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130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emf"/><Relationship Id="rId3" Type="http://schemas.openxmlformats.org/officeDocument/2006/relationships/image" Target="../media/image7.jpg"/><Relationship Id="rId21" Type="http://schemas.openxmlformats.org/officeDocument/2006/relationships/image" Target="../media/image26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emf"/><Relationship Id="rId20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23" Type="http://schemas.openxmlformats.org/officeDocument/2006/relationships/image" Target="../media/image28.png"/><Relationship Id="rId10" Type="http://schemas.openxmlformats.org/officeDocument/2006/relationships/image" Target="../media/image15.emf"/><Relationship Id="rId19" Type="http://schemas.openxmlformats.org/officeDocument/2006/relationships/image" Target="../media/image24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Relationship Id="rId2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3056-28D8-8D43-9BF8-98769E8A8B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Beta-diversity, composition and turnover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831EA-E63F-CB49-8801-3461C56F5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30307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966C-445D-BC41-8202-D029324E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𝛽-diversity scales between 𝛼- and 𝛾-diversity.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D2D79-C184-484E-AEC8-63395E5A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" y="1967169"/>
            <a:ext cx="4176000" cy="417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0EDAB-89C6-144D-B4BA-F85733B9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129" y="1873510"/>
            <a:ext cx="4176000" cy="417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DDB07-72E9-934A-9C77-4762E1817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043" y="1427239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9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y" algn="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46689"/>
          <a:stretch/>
        </p:blipFill>
        <p:spPr>
          <a:xfrm>
            <a:off x="1585940" y="737118"/>
            <a:ext cx="3775459" cy="1109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45633"/>
          <a:stretch/>
        </p:blipFill>
        <p:spPr>
          <a:xfrm>
            <a:off x="1592510" y="5754970"/>
            <a:ext cx="2532108" cy="840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2953"/>
          <a:stretch/>
        </p:blipFill>
        <p:spPr>
          <a:xfrm>
            <a:off x="6990097" y="3400634"/>
            <a:ext cx="3481163" cy="792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267" y="2580271"/>
            <a:ext cx="3664558" cy="10991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5940" y="3476008"/>
            <a:ext cx="4679729" cy="8342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2593" y="5141092"/>
            <a:ext cx="3385460" cy="960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2062" y="106707"/>
            <a:ext cx="4062064" cy="737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4854" y="779560"/>
            <a:ext cx="4630142" cy="1196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/>
          <a:srcRect t="46727"/>
          <a:stretch/>
        </p:blipFill>
        <p:spPr>
          <a:xfrm>
            <a:off x="5479826" y="4593886"/>
            <a:ext cx="3670775" cy="5335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3"/>
          <a:srcRect b="34938"/>
          <a:stretch/>
        </p:blipFill>
        <p:spPr>
          <a:xfrm>
            <a:off x="1551893" y="4076714"/>
            <a:ext cx="4128543" cy="8058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/>
          <a:srcRect t="68582"/>
          <a:stretch/>
        </p:blipFill>
        <p:spPr>
          <a:xfrm>
            <a:off x="6265669" y="4106211"/>
            <a:ext cx="4264801" cy="5081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5"/>
          <a:srcRect l="21462" t="39408" r="20989" b="3074"/>
          <a:stretch/>
        </p:blipFill>
        <p:spPr>
          <a:xfrm>
            <a:off x="7787124" y="5049697"/>
            <a:ext cx="2494837" cy="5819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6"/>
          <a:srcRect t="54751"/>
          <a:stretch/>
        </p:blipFill>
        <p:spPr>
          <a:xfrm>
            <a:off x="1524001" y="184735"/>
            <a:ext cx="4402821" cy="5337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0571" y="1835136"/>
            <a:ext cx="4477604" cy="8256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8"/>
          <a:srcRect t="43464"/>
          <a:stretch/>
        </p:blipFill>
        <p:spPr>
          <a:xfrm>
            <a:off x="5771092" y="2390830"/>
            <a:ext cx="4042142" cy="8657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57928" y="5631665"/>
            <a:ext cx="3185344" cy="8430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0"/>
          <a:srcRect l="15463" t="44080"/>
          <a:stretch/>
        </p:blipFill>
        <p:spPr>
          <a:xfrm>
            <a:off x="3972355" y="6175168"/>
            <a:ext cx="3719054" cy="5991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28582" y="1837693"/>
            <a:ext cx="4382908" cy="10021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2"/>
          <a:srcRect l="18285" r="12232"/>
          <a:stretch/>
        </p:blipFill>
        <p:spPr>
          <a:xfrm>
            <a:off x="1611010" y="4956407"/>
            <a:ext cx="3075014" cy="5551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149916" y="1337843"/>
            <a:ext cx="4929760" cy="39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E5E8-74A1-AD40-9241-3BC84055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Navigating the multiple meanings of beta diversity: a roadmap for the practicing ecologist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EA3FDC-A5CC-5E4C-8E25-0E09DB762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7644"/>
          <a:stretch/>
        </p:blipFill>
        <p:spPr>
          <a:xfrm>
            <a:off x="2403566" y="2333372"/>
            <a:ext cx="6772004" cy="336203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B34F6D-F15F-5347-AD31-B15ABAE93512}"/>
              </a:ext>
            </a:extLst>
          </p:cNvPr>
          <p:cNvSpPr txBox="1"/>
          <p:nvPr/>
        </p:nvSpPr>
        <p:spPr>
          <a:xfrm>
            <a:off x="8605460" y="6488668"/>
            <a:ext cx="358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Anderson </a:t>
            </a:r>
            <a:r>
              <a:rPr lang="en-AU" i="1" dirty="0"/>
              <a:t>et al.</a:t>
            </a:r>
            <a:r>
              <a:rPr lang="en-AU" dirty="0"/>
              <a:t> 2011 </a:t>
            </a:r>
            <a:r>
              <a:rPr lang="en-AU" i="1" dirty="0"/>
              <a:t>Ecology Letters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59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E5E8-74A1-AD40-9241-3BC84055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Navigating the multiple meanings of beta diversity: a roadmap for the practicing ecologist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EA3FDC-A5CC-5E4C-8E25-0E09DB762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266" b="10426"/>
          <a:stretch/>
        </p:blipFill>
        <p:spPr>
          <a:xfrm>
            <a:off x="1471749" y="1910014"/>
            <a:ext cx="7950925" cy="45020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B34F6D-F15F-5347-AD31-B15ABAE93512}"/>
              </a:ext>
            </a:extLst>
          </p:cNvPr>
          <p:cNvSpPr txBox="1"/>
          <p:nvPr/>
        </p:nvSpPr>
        <p:spPr>
          <a:xfrm>
            <a:off x="8605460" y="6488668"/>
            <a:ext cx="358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Anderson </a:t>
            </a:r>
            <a:r>
              <a:rPr lang="en-AU" i="1" dirty="0"/>
              <a:t>et al.</a:t>
            </a:r>
            <a:r>
              <a:rPr lang="en-AU" dirty="0"/>
              <a:t> 2011 </a:t>
            </a:r>
            <a:r>
              <a:rPr lang="en-AU" i="1" dirty="0"/>
              <a:t>Ecology Letters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721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E5E8-74A1-AD40-9241-3BC84055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Navigating the multiple meanings of beta diversity: a roadmap for the practicing ecologist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34F6D-F15F-5347-AD31-B15ABAE93512}"/>
              </a:ext>
            </a:extLst>
          </p:cNvPr>
          <p:cNvSpPr txBox="1"/>
          <p:nvPr/>
        </p:nvSpPr>
        <p:spPr>
          <a:xfrm>
            <a:off x="8605460" y="6488668"/>
            <a:ext cx="358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Anderson </a:t>
            </a:r>
            <a:r>
              <a:rPr lang="en-AU" i="1" dirty="0"/>
              <a:t>et al.</a:t>
            </a:r>
            <a:r>
              <a:rPr lang="en-AU" dirty="0"/>
              <a:t> 2011 </a:t>
            </a:r>
            <a:r>
              <a:rPr lang="en-AU" i="1" dirty="0"/>
              <a:t>Ecology Letters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5B76D4-180F-E94D-B064-3C9DA534A7BF}"/>
                  </a:ext>
                </a:extLst>
              </p:cNvPr>
              <p:cNvSpPr txBox="1"/>
              <p:nvPr/>
            </p:nvSpPr>
            <p:spPr>
              <a:xfrm>
                <a:off x="5538648" y="2699858"/>
                <a:ext cx="5573489" cy="1458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u="sng" dirty="0"/>
                  <a:t>Classical metrics</a:t>
                </a:r>
                <a:endParaRPr lang="en-AU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000" dirty="0"/>
                  <a:t>Multiplicative: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AU" sz="2000" dirty="0"/>
                  <a:t> </a:t>
                </a:r>
                <a:r>
                  <a:rPr lang="en-AU" sz="1600" dirty="0"/>
                  <a:t>(Whittaker 1960 </a:t>
                </a:r>
                <a:r>
                  <a:rPr lang="en-AU" sz="1600" i="1" dirty="0"/>
                  <a:t>Ecological Monographs</a:t>
                </a:r>
                <a:r>
                  <a:rPr lang="en-AU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000" dirty="0"/>
                  <a:t>Additive: </a:t>
                </a:r>
                <a14:m>
                  <m:oMath xmlns:m="http://schemas.openxmlformats.org/officeDocument/2006/math">
                    <m:r>
                      <a:rPr lang="en-A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AU" sz="2000" dirty="0"/>
                  <a:t> </a:t>
                </a:r>
                <a:r>
                  <a:rPr lang="en-AU" sz="1600" dirty="0"/>
                  <a:t>(</a:t>
                </a:r>
                <a:r>
                  <a:rPr lang="en-AU" sz="1600" dirty="0" err="1"/>
                  <a:t>Lande</a:t>
                </a:r>
                <a:r>
                  <a:rPr lang="en-AU" sz="1600" dirty="0"/>
                  <a:t> 1996 </a:t>
                </a:r>
                <a:r>
                  <a:rPr lang="en-AU" sz="1600" i="1" dirty="0"/>
                  <a:t>Oikos</a:t>
                </a:r>
                <a:r>
                  <a:rPr lang="en-AU" sz="1600" dirty="0"/>
                  <a:t>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5B76D4-180F-E94D-B064-3C9DA534A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648" y="2699858"/>
                <a:ext cx="5573489" cy="1458284"/>
              </a:xfrm>
              <a:prstGeom prst="rect">
                <a:avLst/>
              </a:prstGeom>
              <a:blipFill>
                <a:blip r:embed="rId2"/>
                <a:stretch>
                  <a:fillRect l="-1591" t="-3478" b="-608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BB7A01E-172A-E64B-9D61-F5C9DBE49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26"/>
          <a:stretch/>
        </p:blipFill>
        <p:spPr>
          <a:xfrm>
            <a:off x="766355" y="1662811"/>
            <a:ext cx="4772297" cy="50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31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E5E8-74A1-AD40-9241-3BC84055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Navigating the multiple meanings of beta diversity: a roadmap for the practicing ecologist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34F6D-F15F-5347-AD31-B15ABAE93512}"/>
              </a:ext>
            </a:extLst>
          </p:cNvPr>
          <p:cNvSpPr txBox="1"/>
          <p:nvPr/>
        </p:nvSpPr>
        <p:spPr>
          <a:xfrm>
            <a:off x="8605460" y="6488668"/>
            <a:ext cx="358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Anderson </a:t>
            </a:r>
            <a:r>
              <a:rPr lang="en-AU" i="1" dirty="0"/>
              <a:t>et al.</a:t>
            </a:r>
            <a:r>
              <a:rPr lang="en-AU" dirty="0"/>
              <a:t> 2011 </a:t>
            </a:r>
            <a:r>
              <a:rPr lang="en-AU" i="1" dirty="0"/>
              <a:t>Ecology Letters</a:t>
            </a:r>
            <a:endParaRPr lang="en-AU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BB7A01E-172A-E64B-9D61-F5C9DBE49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26"/>
          <a:stretch/>
        </p:blipFill>
        <p:spPr>
          <a:xfrm>
            <a:off x="766355" y="1662811"/>
            <a:ext cx="4772297" cy="5010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E7C9B6-84E7-CF40-ADA9-51EA0D706518}"/>
              </a:ext>
            </a:extLst>
          </p:cNvPr>
          <p:cNvSpPr txBox="1"/>
          <p:nvPr/>
        </p:nvSpPr>
        <p:spPr>
          <a:xfrm>
            <a:off x="5434145" y="2225041"/>
            <a:ext cx="2708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u="sng" dirty="0"/>
              <a:t>Multivariate metrics</a:t>
            </a:r>
            <a:endParaRPr lang="en-AU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A68126-794D-7440-8DB4-F3E8FE754250}"/>
              </a:ext>
            </a:extLst>
          </p:cNvPr>
          <p:cNvGrpSpPr/>
          <p:nvPr/>
        </p:nvGrpSpPr>
        <p:grpSpPr>
          <a:xfrm>
            <a:off x="7254569" y="3003957"/>
            <a:ext cx="2383314" cy="1125241"/>
            <a:chOff x="6222146" y="3221226"/>
            <a:chExt cx="2383314" cy="11252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AE8DC90-15D5-9242-81C5-A41208E28D5C}"/>
                    </a:ext>
                  </a:extLst>
                </p:cNvPr>
                <p:cNvSpPr txBox="1"/>
                <p:nvPr/>
              </p:nvSpPr>
              <p:spPr>
                <a:xfrm>
                  <a:off x="6222146" y="3591837"/>
                  <a:ext cx="2383314" cy="7546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/>
                              </m:mr>
                              <m:m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/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AU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AE8DC90-15D5-9242-81C5-A41208E28D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2146" y="3591837"/>
                  <a:ext cx="2383314" cy="754630"/>
                </a:xfrm>
                <a:prstGeom prst="rect">
                  <a:avLst/>
                </a:prstGeom>
                <a:blipFill>
                  <a:blip r:embed="rId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DEFDAD-3E50-9247-9F6B-93235AB07DB2}"/>
                </a:ext>
              </a:extLst>
            </p:cNvPr>
            <p:cNvSpPr txBox="1"/>
            <p:nvPr/>
          </p:nvSpPr>
          <p:spPr>
            <a:xfrm rot="16200000">
              <a:off x="6255486" y="3784486"/>
              <a:ext cx="622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Sites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09405D-6485-BD43-9D43-D3B9C4A40C9C}"/>
                </a:ext>
              </a:extLst>
            </p:cNvPr>
            <p:cNvSpPr txBox="1"/>
            <p:nvPr/>
          </p:nvSpPr>
          <p:spPr>
            <a:xfrm>
              <a:off x="6888480" y="3221226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Species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67728D-D229-C04D-950D-E0C146A3B428}"/>
              </a:ext>
            </a:extLst>
          </p:cNvPr>
          <p:cNvSpPr txBox="1"/>
          <p:nvPr/>
        </p:nvSpPr>
        <p:spPr>
          <a:xfrm>
            <a:off x="5413893" y="2892343"/>
            <a:ext cx="19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Community matrix: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B5DD32-FB78-8F47-9FFB-70958CEAAF7B}"/>
              </a:ext>
            </a:extLst>
          </p:cNvPr>
          <p:cNvGrpSpPr/>
          <p:nvPr/>
        </p:nvGrpSpPr>
        <p:grpSpPr>
          <a:xfrm>
            <a:off x="7407837" y="5452002"/>
            <a:ext cx="2383314" cy="754630"/>
            <a:chOff x="6222146" y="3853097"/>
            <a:chExt cx="2383314" cy="7546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10CF749-9C28-DC41-8420-E6B5302C5644}"/>
                    </a:ext>
                  </a:extLst>
                </p:cNvPr>
                <p:cNvSpPr txBox="1"/>
                <p:nvPr/>
              </p:nvSpPr>
              <p:spPr>
                <a:xfrm>
                  <a:off x="6222146" y="3853097"/>
                  <a:ext cx="2383314" cy="7546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AU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/>
                              </m:mr>
                              <m:mr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/>
                                <m:e>
                                  <m: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AU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10CF749-9C28-DC41-8420-E6B5302C5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2146" y="3853097"/>
                  <a:ext cx="2383314" cy="754630"/>
                </a:xfrm>
                <a:prstGeom prst="rect">
                  <a:avLst/>
                </a:prstGeom>
                <a:blipFill>
                  <a:blip r:embed="rId4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B0B7E5-DB5E-594E-8596-CDE6BA63F575}"/>
                </a:ext>
              </a:extLst>
            </p:cNvPr>
            <p:cNvSpPr txBox="1"/>
            <p:nvPr/>
          </p:nvSpPr>
          <p:spPr>
            <a:xfrm rot="16200000">
              <a:off x="6474614" y="378448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AU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38B7302-284A-CE46-A976-D7A9709CE32A}"/>
              </a:ext>
            </a:extLst>
          </p:cNvPr>
          <p:cNvSpPr txBox="1"/>
          <p:nvPr/>
        </p:nvSpPr>
        <p:spPr>
          <a:xfrm>
            <a:off x="5567161" y="4708517"/>
            <a:ext cx="4244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Dissimilarity matrix: </a:t>
            </a:r>
            <a:r>
              <a:rPr lang="en-AU" dirty="0" err="1"/>
              <a:t>d</a:t>
            </a:r>
            <a:r>
              <a:rPr lang="en-AU" i="1" baseline="-25000" dirty="0" err="1"/>
              <a:t>ij</a:t>
            </a:r>
            <a:r>
              <a:rPr lang="en-AU" i="1" baseline="-25000" dirty="0"/>
              <a:t> </a:t>
            </a:r>
          </a:p>
          <a:p>
            <a:r>
              <a:rPr lang="en-AU" dirty="0"/>
              <a:t>Pair-wise dissimilarities among the samples</a:t>
            </a:r>
          </a:p>
          <a:p>
            <a:endParaRPr lang="en-AU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0B3FBE-1E5E-A446-A51F-77B750061518}"/>
              </a:ext>
            </a:extLst>
          </p:cNvPr>
          <p:cNvCxnSpPr>
            <a:cxnSpLocks/>
          </p:cNvCxnSpPr>
          <p:nvPr/>
        </p:nvCxnSpPr>
        <p:spPr>
          <a:xfrm>
            <a:off x="8428808" y="4181452"/>
            <a:ext cx="9797" cy="5135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975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605E-5C80-9F4B-8A62-D31343FF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" y="-261893"/>
            <a:ext cx="10515600" cy="1325563"/>
          </a:xfrm>
        </p:spPr>
        <p:txBody>
          <a:bodyPr/>
          <a:lstStyle/>
          <a:p>
            <a:r>
              <a:rPr lang="en-AU" dirty="0"/>
              <a:t>What about partitioning the dissimilarities?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7DD39-40E7-FB46-B54B-275B323EB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8"/>
          <a:stretch/>
        </p:blipFill>
        <p:spPr>
          <a:xfrm>
            <a:off x="131075" y="775845"/>
            <a:ext cx="4271450" cy="5712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30931-60EB-C542-B089-B6FBBFDDA706}"/>
              </a:ext>
            </a:extLst>
          </p:cNvPr>
          <p:cNvSpPr txBox="1"/>
          <p:nvPr/>
        </p:nvSpPr>
        <p:spPr>
          <a:xfrm>
            <a:off x="1384" y="6488668"/>
            <a:ext cx="440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Baselga</a:t>
            </a:r>
            <a:r>
              <a:rPr lang="en-AU" dirty="0"/>
              <a:t> 2010 </a:t>
            </a:r>
            <a:r>
              <a:rPr lang="en-AU" i="1" dirty="0"/>
              <a:t>Global Ecology &amp; Biogeography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740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605E-5C80-9F4B-8A62-D31343FF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" y="-261893"/>
            <a:ext cx="10515600" cy="1325563"/>
          </a:xfrm>
        </p:spPr>
        <p:txBody>
          <a:bodyPr/>
          <a:lstStyle/>
          <a:p>
            <a:r>
              <a:rPr lang="en-AU" dirty="0"/>
              <a:t>What about partitioning the dissimilarities?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7DD39-40E7-FB46-B54B-275B323EB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8"/>
          <a:stretch/>
        </p:blipFill>
        <p:spPr>
          <a:xfrm>
            <a:off x="131075" y="775845"/>
            <a:ext cx="4271450" cy="5712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30931-60EB-C542-B089-B6FBBFDDA706}"/>
              </a:ext>
            </a:extLst>
          </p:cNvPr>
          <p:cNvSpPr txBox="1"/>
          <p:nvPr/>
        </p:nvSpPr>
        <p:spPr>
          <a:xfrm>
            <a:off x="1384" y="6488668"/>
            <a:ext cx="440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Baselga</a:t>
            </a:r>
            <a:r>
              <a:rPr lang="en-AU" dirty="0"/>
              <a:t> 2010 </a:t>
            </a:r>
            <a:r>
              <a:rPr lang="en-AU" i="1" dirty="0"/>
              <a:t>Global Ecology &amp; Biogeography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0C60D-FAFB-4647-9B2C-796C19B69B6E}"/>
              </a:ext>
            </a:extLst>
          </p:cNvPr>
          <p:cNvSpPr txBox="1"/>
          <p:nvPr/>
        </p:nvSpPr>
        <p:spPr>
          <a:xfrm>
            <a:off x="4824546" y="124532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u="sng" dirty="0"/>
              <a:t>But…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227EE-D1D1-FC46-8D85-E27967885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010" y="1796314"/>
            <a:ext cx="64135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0B0680-3F71-914E-8243-4F80166E6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010" y="3171770"/>
            <a:ext cx="4673600" cy="147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3512E5-F7AB-3840-943C-1EC304686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010" y="4928682"/>
            <a:ext cx="6867434" cy="13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2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9836-8BA5-B347-AC5A-E9D23738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 to the classics with the </a:t>
            </a:r>
            <a:r>
              <a:rPr lang="en-AU" dirty="0" err="1"/>
              <a:t>MoB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0E41F3-B4EF-FB4B-AC5E-F72DD4EB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86" r="30985" b="50095"/>
          <a:stretch/>
        </p:blipFill>
        <p:spPr>
          <a:xfrm>
            <a:off x="1576251" y="1950731"/>
            <a:ext cx="5111932" cy="4607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474DDB-82D6-FC48-9E10-345811CB65D7}"/>
              </a:ext>
            </a:extLst>
          </p:cNvPr>
          <p:cNvSpPr txBox="1"/>
          <p:nvPr/>
        </p:nvSpPr>
        <p:spPr>
          <a:xfrm>
            <a:off x="8605460" y="6488668"/>
            <a:ext cx="3243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2018 </a:t>
            </a:r>
            <a:r>
              <a:rPr lang="en-AU" i="1" dirty="0"/>
              <a:t>Ecology Letters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014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9836-8BA5-B347-AC5A-E9D23738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Quantifying 𝛽-diversity in the Measurement of Biodiversity (</a:t>
            </a:r>
            <a:r>
              <a:rPr lang="en-AU" dirty="0" err="1"/>
              <a:t>MoB</a:t>
            </a:r>
            <a:r>
              <a:rPr lang="en-AU" dirty="0"/>
              <a:t>) framework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B70A4-8574-9E45-9C01-9C378CEEEB3C}"/>
              </a:ext>
            </a:extLst>
          </p:cNvPr>
          <p:cNvSpPr txBox="1"/>
          <p:nvPr/>
        </p:nvSpPr>
        <p:spPr>
          <a:xfrm>
            <a:off x="8605460" y="6488668"/>
            <a:ext cx="3243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2018 </a:t>
            </a:r>
            <a:r>
              <a:rPr lang="en-AU" i="1" dirty="0"/>
              <a:t>Ecology Letters</a:t>
            </a:r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96C21C-AA4E-0A4E-B74C-F66CCB97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5" y="1793966"/>
            <a:ext cx="5064034" cy="50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2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35CD-25AB-E248-B685-7265709C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Diversity: how to quantify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891CD-3E06-9B4A-AE55-97C9220A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13" y="1690688"/>
            <a:ext cx="5040000" cy="5040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93EA84D-3245-9147-BD2F-2FAC02A58B18}"/>
              </a:ext>
            </a:extLst>
          </p:cNvPr>
          <p:cNvGrpSpPr/>
          <p:nvPr/>
        </p:nvGrpSpPr>
        <p:grpSpPr>
          <a:xfrm>
            <a:off x="5416731" y="2499360"/>
            <a:ext cx="1715589" cy="757646"/>
            <a:chOff x="5416731" y="2499360"/>
            <a:chExt cx="3043646" cy="75764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08E46B-0A36-0047-8ABE-CE79EAA58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2526" y="2573383"/>
              <a:ext cx="2947851" cy="683623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4E194E5-32D0-1143-AFA7-5316F6A5A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6731" y="2573383"/>
              <a:ext cx="3043646" cy="54428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B764BCA-2F2B-5A4D-B3F9-D3188DE5C224}"/>
                </a:ext>
              </a:extLst>
            </p:cNvPr>
            <p:cNvCxnSpPr>
              <a:cxnSpLocks/>
            </p:cNvCxnSpPr>
            <p:nvPr/>
          </p:nvCxnSpPr>
          <p:spPr>
            <a:xfrm>
              <a:off x="5573486" y="2499360"/>
              <a:ext cx="2886891" cy="74023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7E75A29-7C52-C64A-A5FB-2BB2833EFC5B}"/>
              </a:ext>
            </a:extLst>
          </p:cNvPr>
          <p:cNvSpPr txBox="1"/>
          <p:nvPr/>
        </p:nvSpPr>
        <p:spPr>
          <a:xfrm>
            <a:off x="7186316" y="2342550"/>
            <a:ext cx="404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How many different identities?</a:t>
            </a:r>
          </a:p>
        </p:txBody>
      </p:sp>
    </p:spTree>
    <p:extLst>
      <p:ext uri="{BB962C8B-B14F-4D97-AF65-F5344CB8AC3E}">
        <p14:creationId xmlns:p14="http://schemas.microsoft.com/office/powerpoint/2010/main" val="2828026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9836-8BA5-B347-AC5A-E9D23738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Quantifying 𝛽-diversity using </a:t>
            </a:r>
            <a:r>
              <a:rPr lang="en-AU" dirty="0" err="1"/>
              <a:t>MoB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A831E-CF5B-1A43-AF80-106F5E8FD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6" t="8538" r="3083" b="10404"/>
          <a:stretch/>
        </p:blipFill>
        <p:spPr>
          <a:xfrm>
            <a:off x="975361" y="2252076"/>
            <a:ext cx="4841965" cy="4236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9B70A4-8574-9E45-9C01-9C378CEEEB3C}"/>
              </a:ext>
            </a:extLst>
          </p:cNvPr>
          <p:cNvSpPr txBox="1"/>
          <p:nvPr/>
        </p:nvSpPr>
        <p:spPr>
          <a:xfrm>
            <a:off x="8605460" y="6488668"/>
            <a:ext cx="3243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2018 </a:t>
            </a:r>
            <a:r>
              <a:rPr lang="en-AU" i="1" dirty="0"/>
              <a:t>Ecology Letters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194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181D5-91F7-3F4E-B1E6-F1855E5652D6}"/>
              </a:ext>
            </a:extLst>
          </p:cNvPr>
          <p:cNvSpPr txBox="1"/>
          <p:nvPr/>
        </p:nvSpPr>
        <p:spPr>
          <a:xfrm>
            <a:off x="3378926" y="1528517"/>
            <a:ext cx="4731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Individual-based rarefaction: 𝛼-scale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A831E-CF5B-1A43-AF80-106F5E8FD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6" t="8538" r="3083" b="10404"/>
          <a:stretch/>
        </p:blipFill>
        <p:spPr>
          <a:xfrm>
            <a:off x="957944" y="2289678"/>
            <a:ext cx="4841965" cy="4236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044F7A-0D56-8747-903E-966EAE74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34" y="2289678"/>
            <a:ext cx="4489269" cy="44892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B63B3B-9B3F-654B-A7D4-3606E4433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Quantifying 𝛽-diversity using </a:t>
            </a:r>
            <a:r>
              <a:rPr lang="en-AU" dirty="0" err="1"/>
              <a:t>MoB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56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8181D5-91F7-3F4E-B1E6-F1855E5652D6}"/>
              </a:ext>
            </a:extLst>
          </p:cNvPr>
          <p:cNvSpPr txBox="1"/>
          <p:nvPr/>
        </p:nvSpPr>
        <p:spPr>
          <a:xfrm>
            <a:off x="3378926" y="1528517"/>
            <a:ext cx="4679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Individual-based rarefaction: 𝛾-scale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A831E-CF5B-1A43-AF80-106F5E8FD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6" t="8538" r="3083" b="10404"/>
          <a:stretch/>
        </p:blipFill>
        <p:spPr>
          <a:xfrm>
            <a:off x="957944" y="2289678"/>
            <a:ext cx="4841965" cy="4236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62379-A969-1E4F-9DA7-E5AF2F65C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564" y="2241552"/>
            <a:ext cx="4559151" cy="45591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EFC637-0CEC-AF41-9198-3619A1DB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Quantifying 𝛽-diversity using </a:t>
            </a:r>
            <a:r>
              <a:rPr lang="en-AU" dirty="0" err="1"/>
              <a:t>MoB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458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6474DDB-82D6-FC48-9E10-345811CB65D7}"/>
              </a:ext>
            </a:extLst>
          </p:cNvPr>
          <p:cNvSpPr txBox="1"/>
          <p:nvPr/>
        </p:nvSpPr>
        <p:spPr>
          <a:xfrm>
            <a:off x="8605460" y="6488668"/>
            <a:ext cx="3243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Chase </a:t>
            </a:r>
            <a:r>
              <a:rPr lang="en-AU" i="1" dirty="0"/>
              <a:t>et al.</a:t>
            </a:r>
            <a:r>
              <a:rPr lang="en-AU" dirty="0"/>
              <a:t> 2018 </a:t>
            </a:r>
            <a:r>
              <a:rPr lang="en-AU" i="1" dirty="0"/>
              <a:t>Ecology Letters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C138B-1E45-BC42-A4A6-6C6BF5BE6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97"/>
          <a:stretch/>
        </p:blipFill>
        <p:spPr>
          <a:xfrm>
            <a:off x="1042900" y="2769325"/>
            <a:ext cx="9984279" cy="3470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CD8AE7-0DFD-9D4D-9DA4-DF7FD01EF03D}"/>
              </a:ext>
            </a:extLst>
          </p:cNvPr>
          <p:cNvSpPr txBox="1"/>
          <p:nvPr/>
        </p:nvSpPr>
        <p:spPr>
          <a:xfrm>
            <a:off x="1428206" y="1768341"/>
            <a:ext cx="9025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Combine rarefaction curves from 𝛾- and 𝛼-scales to calculate 𝛽 (= 𝛾/𝛼).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26BDA5-BF64-1540-889D-5F8E493F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Quantifying 𝛽-diversity using </a:t>
            </a:r>
            <a:r>
              <a:rPr lang="en-AU" dirty="0" err="1"/>
              <a:t>MoB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455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7C67-4164-9D42-9710-C042BB6F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" y="-35474"/>
            <a:ext cx="10515600" cy="1325563"/>
          </a:xfrm>
        </p:spPr>
        <p:txBody>
          <a:bodyPr/>
          <a:lstStyle/>
          <a:p>
            <a:r>
              <a:rPr lang="en-AU" dirty="0"/>
              <a:t>Why 𝛽-diversity?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5E60D-F721-7944-98C7-52610B8F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35" y="1025432"/>
            <a:ext cx="5632269" cy="5632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6DE01-98CC-574F-A91A-F1F25EA36201}"/>
              </a:ext>
            </a:extLst>
          </p:cNvPr>
          <p:cNvSpPr txBox="1"/>
          <p:nvPr/>
        </p:nvSpPr>
        <p:spPr>
          <a:xfrm>
            <a:off x="7846423" y="1540848"/>
            <a:ext cx="369243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/>
              <a:t>Fishes on coral reefs have strikingly similar patterns of species richness across latitude and longitudes.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DF882-08CA-7E4A-8710-697D72738328}"/>
              </a:ext>
            </a:extLst>
          </p:cNvPr>
          <p:cNvSpPr txBox="1"/>
          <p:nvPr/>
        </p:nvSpPr>
        <p:spPr>
          <a:xfrm>
            <a:off x="8875427" y="6488668"/>
            <a:ext cx="330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Blowes </a:t>
            </a:r>
            <a:r>
              <a:rPr lang="en-AU" i="1" dirty="0"/>
              <a:t>et al</a:t>
            </a:r>
            <a:r>
              <a:rPr lang="en-AU" dirty="0"/>
              <a:t>. 2017 </a:t>
            </a:r>
            <a:r>
              <a:rPr lang="en-AU" i="1" dirty="0"/>
              <a:t>Proc Roy </a:t>
            </a:r>
            <a:r>
              <a:rPr lang="en-AU" i="1" dirty="0" err="1"/>
              <a:t>Soc</a:t>
            </a:r>
            <a:r>
              <a:rPr lang="en-AU" i="1" dirty="0"/>
              <a:t> 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6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7C67-4164-9D42-9710-C042BB6F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" y="-35474"/>
            <a:ext cx="10515600" cy="1325563"/>
          </a:xfrm>
        </p:spPr>
        <p:txBody>
          <a:bodyPr/>
          <a:lstStyle/>
          <a:p>
            <a:r>
              <a:rPr lang="en-AU" dirty="0"/>
              <a:t>Why 𝛽-diversity?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6DE01-98CC-574F-A91A-F1F25EA36201}"/>
              </a:ext>
            </a:extLst>
          </p:cNvPr>
          <p:cNvSpPr txBox="1"/>
          <p:nvPr/>
        </p:nvSpPr>
        <p:spPr>
          <a:xfrm>
            <a:off x="7776755" y="4440805"/>
            <a:ext cx="369243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/>
              <a:t>Longitudinal pattern is associated with 𝛽-diversity, particularly of common species.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7C643-9F12-2744-9D34-E2AD245EE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82" y="957942"/>
            <a:ext cx="5219235" cy="5712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CD5FC-8582-1742-ABEF-517587C481E9}"/>
              </a:ext>
            </a:extLst>
          </p:cNvPr>
          <p:cNvSpPr txBox="1"/>
          <p:nvPr/>
        </p:nvSpPr>
        <p:spPr>
          <a:xfrm>
            <a:off x="7846423" y="1540848"/>
            <a:ext cx="369243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/>
              <a:t>Fishes on coral reefs have strikingly similar patterns of species richness across latitude and longitudes.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CA971-DFAC-014D-B21D-B7A08AAB8BA2}"/>
              </a:ext>
            </a:extLst>
          </p:cNvPr>
          <p:cNvSpPr txBox="1"/>
          <p:nvPr/>
        </p:nvSpPr>
        <p:spPr>
          <a:xfrm>
            <a:off x="8875427" y="6488668"/>
            <a:ext cx="330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Blowes </a:t>
            </a:r>
            <a:r>
              <a:rPr lang="en-AU" i="1" dirty="0"/>
              <a:t>et al</a:t>
            </a:r>
            <a:r>
              <a:rPr lang="en-AU" dirty="0"/>
              <a:t>. 2017 </a:t>
            </a:r>
            <a:r>
              <a:rPr lang="en-AU" i="1" dirty="0"/>
              <a:t>Proc Roy </a:t>
            </a:r>
            <a:r>
              <a:rPr lang="en-AU" i="1" dirty="0" err="1"/>
              <a:t>Soc</a:t>
            </a:r>
            <a:r>
              <a:rPr lang="en-AU" i="1" dirty="0"/>
              <a:t> 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8400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C5D1C-F9E6-4A4B-A70C-66C77686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" y="-35474"/>
            <a:ext cx="10515600" cy="1325563"/>
          </a:xfrm>
        </p:spPr>
        <p:txBody>
          <a:bodyPr/>
          <a:lstStyle/>
          <a:p>
            <a:r>
              <a:rPr lang="en-AU" dirty="0"/>
              <a:t>Why 𝛽-diversity?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473C7-6B94-6048-B4FB-536BA765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23" y="1149531"/>
            <a:ext cx="5199018" cy="5199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B4D591-1C67-DE4C-B2B1-C86051559D18}"/>
              </a:ext>
            </a:extLst>
          </p:cNvPr>
          <p:cNvSpPr txBox="1"/>
          <p:nvPr/>
        </p:nvSpPr>
        <p:spPr>
          <a:xfrm>
            <a:off x="7010400" y="1736229"/>
            <a:ext cx="404948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/>
              <a:t>Marine protected networks are a common conservation strategy to protect fish from exploitation.</a:t>
            </a:r>
          </a:p>
          <a:p>
            <a:endParaRPr lang="en-AU" sz="2600" dirty="0"/>
          </a:p>
          <a:p>
            <a:r>
              <a:rPr lang="en-AU" sz="2600" dirty="0"/>
              <a:t>Whether and how the ‘network’ works can be addressed with 𝛽-diversity.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9DCBD-8094-BD45-BCD4-EB1706E8B490}"/>
              </a:ext>
            </a:extLst>
          </p:cNvPr>
          <p:cNvSpPr txBox="1"/>
          <p:nvPr/>
        </p:nvSpPr>
        <p:spPr>
          <a:xfrm>
            <a:off x="9197650" y="6488668"/>
            <a:ext cx="298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Blowes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/>
              <a:t>J </a:t>
            </a:r>
            <a:r>
              <a:rPr lang="en-AU" i="1" dirty="0" err="1"/>
              <a:t>Appl</a:t>
            </a:r>
            <a:r>
              <a:rPr lang="en-AU" i="1" dirty="0"/>
              <a:t> </a:t>
            </a:r>
            <a:r>
              <a:rPr lang="en-AU" i="1" dirty="0" err="1"/>
              <a:t>Ecol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9671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C5D1C-F9E6-4A4B-A70C-66C77686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" y="-35474"/>
            <a:ext cx="10515600" cy="1325563"/>
          </a:xfrm>
        </p:spPr>
        <p:txBody>
          <a:bodyPr/>
          <a:lstStyle/>
          <a:p>
            <a:r>
              <a:rPr lang="en-AU" dirty="0"/>
              <a:t>Why 𝛽-diversity?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4D591-1C67-DE4C-B2B1-C86051559D18}"/>
              </a:ext>
            </a:extLst>
          </p:cNvPr>
          <p:cNvSpPr txBox="1"/>
          <p:nvPr/>
        </p:nvSpPr>
        <p:spPr>
          <a:xfrm>
            <a:off x="844732" y="1623018"/>
            <a:ext cx="40494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/>
              <a:t>𝛽-diversity is higher in protected areas.</a:t>
            </a:r>
          </a:p>
          <a:p>
            <a:endParaRPr lang="en-AU" sz="2600" dirty="0"/>
          </a:p>
          <a:p>
            <a:r>
              <a:rPr lang="en-AU" sz="2600" dirty="0"/>
              <a:t>High site-to-site variation of common exploited species means different species are returning to different protected areas across the network.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9DCBD-8094-BD45-BCD4-EB1706E8B490}"/>
              </a:ext>
            </a:extLst>
          </p:cNvPr>
          <p:cNvSpPr txBox="1"/>
          <p:nvPr/>
        </p:nvSpPr>
        <p:spPr>
          <a:xfrm>
            <a:off x="9197650" y="6488668"/>
            <a:ext cx="298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Blowes </a:t>
            </a:r>
            <a:r>
              <a:rPr lang="en-AU" i="1" dirty="0"/>
              <a:t>et al.</a:t>
            </a:r>
            <a:r>
              <a:rPr lang="en-AU" dirty="0"/>
              <a:t> 2020 </a:t>
            </a:r>
            <a:r>
              <a:rPr lang="en-AU" i="1" dirty="0"/>
              <a:t>J </a:t>
            </a:r>
            <a:r>
              <a:rPr lang="en-AU" i="1" dirty="0" err="1"/>
              <a:t>Appl</a:t>
            </a:r>
            <a:r>
              <a:rPr lang="en-AU" i="1" dirty="0"/>
              <a:t> </a:t>
            </a:r>
            <a:r>
              <a:rPr lang="en-AU" i="1" dirty="0" err="1"/>
              <a:t>Ecol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25B25-49D7-2645-A007-984070FC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351" y="157954"/>
            <a:ext cx="4258777" cy="67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66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383CF9-587D-7641-B57C-59211C34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" y="-35474"/>
            <a:ext cx="10515600" cy="1325563"/>
          </a:xfrm>
        </p:spPr>
        <p:txBody>
          <a:bodyPr/>
          <a:lstStyle/>
          <a:p>
            <a:r>
              <a:rPr lang="en-AU" dirty="0"/>
              <a:t>Why 𝛽-diversity?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D196B-C1D1-664C-94AC-880C09B9B471}"/>
              </a:ext>
            </a:extLst>
          </p:cNvPr>
          <p:cNvSpPr txBox="1"/>
          <p:nvPr/>
        </p:nvSpPr>
        <p:spPr>
          <a:xfrm>
            <a:off x="9197650" y="6488668"/>
            <a:ext cx="263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Blowes </a:t>
            </a:r>
            <a:r>
              <a:rPr lang="en-AU" i="1" dirty="0"/>
              <a:t>et al.</a:t>
            </a:r>
            <a:r>
              <a:rPr lang="en-AU" dirty="0"/>
              <a:t> 2019 </a:t>
            </a:r>
            <a:r>
              <a:rPr lang="en-AU" i="1" dirty="0"/>
              <a:t>Science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1E337-F8CF-AC4B-BC77-8EFBC71CE2D6}"/>
              </a:ext>
            </a:extLst>
          </p:cNvPr>
          <p:cNvSpPr txBox="1"/>
          <p:nvPr/>
        </p:nvSpPr>
        <p:spPr>
          <a:xfrm>
            <a:off x="7010399" y="1736229"/>
            <a:ext cx="471133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/>
              <a:t>Compositional turnover (temporal 𝛽-diversity) is widespread, and faster in marine compared to terrestrial assemblages.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C2B3A7-CD2A-D642-8BA0-E914607C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5" y="962892"/>
            <a:ext cx="5459729" cy="595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2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F383CF9-587D-7641-B57C-59211C346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" y="-35474"/>
            <a:ext cx="10515600" cy="1325563"/>
          </a:xfrm>
        </p:spPr>
        <p:txBody>
          <a:bodyPr/>
          <a:lstStyle/>
          <a:p>
            <a:r>
              <a:rPr lang="en-AU" dirty="0"/>
              <a:t>Why 𝛽-diversity?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D196B-C1D1-664C-94AC-880C09B9B471}"/>
              </a:ext>
            </a:extLst>
          </p:cNvPr>
          <p:cNvSpPr txBox="1"/>
          <p:nvPr/>
        </p:nvSpPr>
        <p:spPr>
          <a:xfrm>
            <a:off x="9197650" y="6488668"/>
            <a:ext cx="263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Blowes </a:t>
            </a:r>
            <a:r>
              <a:rPr lang="en-AU" i="1" dirty="0"/>
              <a:t>et al.</a:t>
            </a:r>
            <a:r>
              <a:rPr lang="en-AU" dirty="0"/>
              <a:t> 2019 </a:t>
            </a:r>
            <a:r>
              <a:rPr lang="en-AU" i="1" dirty="0"/>
              <a:t>Science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F6CF6-AB97-7D4D-8F02-C5D37BF3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1056697"/>
            <a:ext cx="5431971" cy="543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51E337-F8CF-AC4B-BC77-8EFBC71CE2D6}"/>
              </a:ext>
            </a:extLst>
          </p:cNvPr>
          <p:cNvSpPr txBox="1"/>
          <p:nvPr/>
        </p:nvSpPr>
        <p:spPr>
          <a:xfrm>
            <a:off x="7010399" y="1736229"/>
            <a:ext cx="47113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600" dirty="0"/>
              <a:t>Compositional turnover (temporal 𝛽-diversity) is widespread, and faster in marine compared to terrestrial assemblages.</a:t>
            </a:r>
          </a:p>
          <a:p>
            <a:endParaRPr lang="en-AU" sz="2600" dirty="0"/>
          </a:p>
          <a:p>
            <a:r>
              <a:rPr lang="en-AU" sz="2600" dirty="0"/>
              <a:t>However, compositional change is often decoupled from changes in richness.</a:t>
            </a:r>
          </a:p>
        </p:txBody>
      </p:sp>
    </p:spTree>
    <p:extLst>
      <p:ext uri="{BB962C8B-B14F-4D97-AF65-F5344CB8AC3E}">
        <p14:creationId xmlns:p14="http://schemas.microsoft.com/office/powerpoint/2010/main" val="77829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35CD-25AB-E248-B685-7265709C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Diversity: how to quantify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891CD-3E06-9B4A-AE55-97C9220A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13" y="1690688"/>
            <a:ext cx="5040000" cy="50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7E75A29-7C52-C64A-A5FB-2BB2833EFC5B}"/>
              </a:ext>
            </a:extLst>
          </p:cNvPr>
          <p:cNvSpPr txBox="1"/>
          <p:nvPr/>
        </p:nvSpPr>
        <p:spPr>
          <a:xfrm>
            <a:off x="7186316" y="2342550"/>
            <a:ext cx="404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How many different identities?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C9C92-248B-6F45-8A82-F47A12BB3384}"/>
              </a:ext>
            </a:extLst>
          </p:cNvPr>
          <p:cNvSpPr txBox="1"/>
          <p:nvPr/>
        </p:nvSpPr>
        <p:spPr>
          <a:xfrm>
            <a:off x="7186315" y="3034878"/>
            <a:ext cx="4363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How even are the abundances of </a:t>
            </a:r>
          </a:p>
          <a:p>
            <a:r>
              <a:rPr lang="en-AU" sz="2400" dirty="0"/>
              <a:t>the different identities?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98C554-34E0-A04C-B9F3-331F408D4234}"/>
              </a:ext>
            </a:extLst>
          </p:cNvPr>
          <p:cNvGrpSpPr/>
          <p:nvPr/>
        </p:nvGrpSpPr>
        <p:grpSpPr>
          <a:xfrm>
            <a:off x="5470727" y="2490651"/>
            <a:ext cx="1661593" cy="740229"/>
            <a:chOff x="5512526" y="2490651"/>
            <a:chExt cx="2947851" cy="74022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15D32F-AB26-7D43-BF2E-648D9A63D6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481" y="2573384"/>
              <a:ext cx="2811896" cy="65749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16435E6-4F59-314A-B1C9-0C467CF22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2526" y="2573383"/>
              <a:ext cx="2947851" cy="535577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0D42A6-19CB-8442-B4FE-3FAB58EFA9A7}"/>
                </a:ext>
              </a:extLst>
            </p:cNvPr>
            <p:cNvCxnSpPr>
              <a:cxnSpLocks/>
            </p:cNvCxnSpPr>
            <p:nvPr/>
          </p:nvCxnSpPr>
          <p:spPr>
            <a:xfrm>
              <a:off x="5756631" y="2490651"/>
              <a:ext cx="2703746" cy="82732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9925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62D0-38F8-BA44-BB63-553C46D7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Exercise: How do evenness and aggregation influence 𝛽-diversity?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B3604-67A9-6742-8030-15FAB5202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 </a:t>
            </a:r>
            <a:r>
              <a:rPr lang="en-AU" dirty="0" err="1"/>
              <a:t>mobsim</a:t>
            </a:r>
            <a:r>
              <a:rPr lang="en-AU" dirty="0"/>
              <a:t> to simulate random and aggregated communities </a:t>
            </a:r>
          </a:p>
          <a:p>
            <a:r>
              <a:rPr lang="en-AU" dirty="0"/>
              <a:t>Sample from communities</a:t>
            </a:r>
          </a:p>
          <a:p>
            <a:r>
              <a:rPr lang="en-AU" dirty="0"/>
              <a:t>Draw rarefaction curves at 𝛼- and 𝛾-scales</a:t>
            </a:r>
          </a:p>
          <a:p>
            <a:r>
              <a:rPr lang="en-AU" dirty="0"/>
              <a:t>Calculate 𝛽-diversity</a:t>
            </a:r>
          </a:p>
        </p:txBody>
      </p:sp>
    </p:spTree>
    <p:extLst>
      <p:ext uri="{BB962C8B-B14F-4D97-AF65-F5344CB8AC3E}">
        <p14:creationId xmlns:p14="http://schemas.microsoft.com/office/powerpoint/2010/main" val="176151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B891CD-3E06-9B4A-AE55-97C9220A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13" y="1690688"/>
            <a:ext cx="5040000" cy="50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7E75A29-7C52-C64A-A5FB-2BB2833EFC5B}"/>
              </a:ext>
            </a:extLst>
          </p:cNvPr>
          <p:cNvSpPr txBox="1"/>
          <p:nvPr/>
        </p:nvSpPr>
        <p:spPr>
          <a:xfrm>
            <a:off x="7186316" y="2342550"/>
            <a:ext cx="404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How many different identities?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52D1A3-B58C-2E4A-B417-F211773A09C3}"/>
              </a:ext>
            </a:extLst>
          </p:cNvPr>
          <p:cNvSpPr txBox="1"/>
          <p:nvPr/>
        </p:nvSpPr>
        <p:spPr>
          <a:xfrm>
            <a:off x="7186315" y="3034878"/>
            <a:ext cx="43635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How even are the abundances of </a:t>
            </a:r>
          </a:p>
          <a:p>
            <a:r>
              <a:rPr lang="en-AU" sz="2400" dirty="0"/>
              <a:t>the different identities?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D6FF1-0AF5-5B42-BF73-3745D98495DC}"/>
              </a:ext>
            </a:extLst>
          </p:cNvPr>
          <p:cNvSpPr txBox="1"/>
          <p:nvPr/>
        </p:nvSpPr>
        <p:spPr>
          <a:xfrm>
            <a:off x="6163014" y="4046360"/>
            <a:ext cx="5494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Want a metric that reflects both properties of diversity</a:t>
            </a:r>
            <a:r>
              <a:rPr lang="en-AU" sz="2400" dirty="0">
                <a:sym typeface="Wingdings" pitchFamily="2" charset="2"/>
              </a:rPr>
              <a:t> (richness and evenness)</a:t>
            </a:r>
          </a:p>
          <a:p>
            <a:r>
              <a:rPr lang="en-AU" sz="2400" dirty="0">
                <a:sym typeface="Wingdings" pitchFamily="2" charset="2"/>
              </a:rPr>
              <a:t>	- Hill numbers </a:t>
            </a:r>
            <a:r>
              <a:rPr lang="en-AU" sz="1600" dirty="0">
                <a:sym typeface="Wingdings" pitchFamily="2" charset="2"/>
              </a:rPr>
              <a:t>(Hill 1973 Ecology)</a:t>
            </a:r>
          </a:p>
          <a:p>
            <a:r>
              <a:rPr lang="en-AU" sz="2400" dirty="0">
                <a:sym typeface="Wingdings" pitchFamily="2" charset="2"/>
              </a:rPr>
              <a:t>	- numbers equivalent</a:t>
            </a:r>
          </a:p>
          <a:p>
            <a:r>
              <a:rPr lang="en-AU" sz="2400" dirty="0">
                <a:sym typeface="Wingdings" pitchFamily="2" charset="2"/>
              </a:rPr>
              <a:t>	- effective number of elements</a:t>
            </a:r>
            <a:endParaRPr lang="en-AU" sz="2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D299840-A950-324A-BCEF-9C3C508E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Diversity: how to quantify it?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99FF70-C118-CD44-B994-D12556B47AE1}"/>
              </a:ext>
            </a:extLst>
          </p:cNvPr>
          <p:cNvGrpSpPr/>
          <p:nvPr/>
        </p:nvGrpSpPr>
        <p:grpSpPr>
          <a:xfrm>
            <a:off x="5470727" y="2490651"/>
            <a:ext cx="1661593" cy="740229"/>
            <a:chOff x="5512526" y="2490651"/>
            <a:chExt cx="2947851" cy="740229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1D8671-F315-2843-94AD-ED83D9E70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8481" y="2573384"/>
              <a:ext cx="2811896" cy="657496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1BE6951-C155-1C4C-9251-350F65949E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2526" y="2573383"/>
              <a:ext cx="2947851" cy="535577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C2C59B8-DC74-8748-A9D4-269FE5EAB04D}"/>
                </a:ext>
              </a:extLst>
            </p:cNvPr>
            <p:cNvCxnSpPr>
              <a:cxnSpLocks/>
            </p:cNvCxnSpPr>
            <p:nvPr/>
          </p:nvCxnSpPr>
          <p:spPr>
            <a:xfrm>
              <a:off x="5756631" y="2490651"/>
              <a:ext cx="2703746" cy="82732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605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B891CD-3E06-9B4A-AE55-97C9220A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13" y="1690688"/>
            <a:ext cx="5040000" cy="50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E059D-CCFF-5A43-9310-22353852EB24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278883" y="2322819"/>
                <a:ext cx="4766895" cy="30634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i="1" dirty="0"/>
                  <a:t>Set p</a:t>
                </a:r>
                <a:r>
                  <a:rPr lang="en-AU" sz="2400" i="1" baseline="-25000" dirty="0"/>
                  <a:t>i</a:t>
                </a:r>
                <a:r>
                  <a:rPr lang="en-AU" sz="2400" dirty="0"/>
                  <a:t> to the proportional abundance of species </a:t>
                </a:r>
                <a:r>
                  <a:rPr lang="en-AU" sz="2400" i="1" dirty="0" err="1"/>
                  <a:t>i</a:t>
                </a:r>
                <a:r>
                  <a:rPr lang="en-AU" sz="2400" dirty="0"/>
                  <a:t>, then calculate diversity of order </a:t>
                </a:r>
                <a:r>
                  <a:rPr lang="en-AU" sz="2400" i="1" dirty="0"/>
                  <a:t>q</a:t>
                </a:r>
                <a:r>
                  <a:rPr lang="en-AU" sz="2400" dirty="0"/>
                  <a:t>:</a:t>
                </a:r>
              </a:p>
              <a:p>
                <a:endParaRPr lang="en-AU" sz="2400" dirty="0"/>
              </a:p>
              <a:p>
                <a:r>
                  <a:rPr lang="en-AU" sz="2400" dirty="0"/>
                  <a:t> 	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sPre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AU" sz="2400" baseline="-25000" dirty="0"/>
                  <a:t>,</a:t>
                </a:r>
              </a:p>
              <a:p>
                <a:endParaRPr lang="en-AU" sz="2400" dirty="0"/>
              </a:p>
              <a:p>
                <a:r>
                  <a:rPr lang="en-AU" sz="2400" dirty="0"/>
                  <a:t>where </a:t>
                </a:r>
                <a:r>
                  <a:rPr lang="en-AU" sz="2400" i="1" dirty="0"/>
                  <a:t>q</a:t>
                </a:r>
                <a:r>
                  <a:rPr lang="en-AU" sz="2400" dirty="0"/>
                  <a:t> controls the sensitivity to rare and common species.</a:t>
                </a:r>
                <a:endParaRPr lang="en-AU" sz="2400" baseline="-25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0E059D-CCFF-5A43-9310-22353852E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883" y="2322819"/>
                <a:ext cx="4766895" cy="3063467"/>
              </a:xfrm>
              <a:prstGeom prst="rect">
                <a:avLst/>
              </a:prstGeom>
              <a:blipFill>
                <a:blip r:embed="rId3"/>
                <a:stretch>
                  <a:fillRect l="-1857" t="-1240" r="-2122" b="-330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60B84FD0-9D61-1F40-9322-09289C7D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Diversity: how to quantify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F54668-B5A6-2445-B2EB-D3A3EEEAE778}"/>
              </a:ext>
            </a:extLst>
          </p:cNvPr>
          <p:cNvSpPr txBox="1"/>
          <p:nvPr/>
        </p:nvSpPr>
        <p:spPr>
          <a:xfrm>
            <a:off x="8577942" y="6488668"/>
            <a:ext cx="361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Hill 1973 </a:t>
            </a:r>
            <a:r>
              <a:rPr lang="en-AU" i="1" dirty="0"/>
              <a:t>Ecology</a:t>
            </a:r>
            <a:r>
              <a:rPr lang="en-AU" dirty="0"/>
              <a:t>, </a:t>
            </a:r>
            <a:r>
              <a:rPr lang="en-AU" dirty="0" err="1"/>
              <a:t>Jost</a:t>
            </a:r>
            <a:r>
              <a:rPr lang="en-AU" dirty="0"/>
              <a:t> 2007 </a:t>
            </a:r>
            <a:r>
              <a:rPr lang="en-AU" i="1" dirty="0"/>
              <a:t>Ecology</a:t>
            </a:r>
          </a:p>
        </p:txBody>
      </p:sp>
    </p:spTree>
    <p:extLst>
      <p:ext uri="{BB962C8B-B14F-4D97-AF65-F5344CB8AC3E}">
        <p14:creationId xmlns:p14="http://schemas.microsoft.com/office/powerpoint/2010/main" val="421996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35CD-25AB-E248-B685-7265709C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Diversity: how to sample 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891CD-3E06-9B4A-AE55-97C9220A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13" y="1690688"/>
            <a:ext cx="5040000" cy="504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6E0C52-99B2-704D-B377-C35630475D13}"/>
              </a:ext>
            </a:extLst>
          </p:cNvPr>
          <p:cNvSpPr/>
          <p:nvPr/>
        </p:nvSpPr>
        <p:spPr>
          <a:xfrm>
            <a:off x="1645919" y="2072640"/>
            <a:ext cx="4275909" cy="3962400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020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35CD-25AB-E248-B685-7265709C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Diversity: how to sample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15AAB-EDFE-DF4F-8921-17943C78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66" y="2020389"/>
            <a:ext cx="3600000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47977-4E51-B746-8E77-CBCCBF288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00" y="2020389"/>
            <a:ext cx="36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DE9D9C-3181-B943-9E84-7996AED17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434" y="2020389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966C-445D-BC41-8202-D029324E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Local or 𝛼-scale diversity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DDB07-72E9-934A-9C77-4762E181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557867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2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966C-445D-BC41-8202-D029324E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Regional or 𝛾-scale diversity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DDB07-72E9-934A-9C77-4762E181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00" y="1557867"/>
            <a:ext cx="5040000" cy="504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1ED76F0-0899-B340-8867-8A7053023A7F}"/>
              </a:ext>
            </a:extLst>
          </p:cNvPr>
          <p:cNvSpPr/>
          <p:nvPr/>
        </p:nvSpPr>
        <p:spPr>
          <a:xfrm>
            <a:off x="3953691" y="1759132"/>
            <a:ext cx="4484915" cy="451104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EA7E8-F2D7-5645-9D6D-CEED461C69DC}"/>
              </a:ext>
            </a:extLst>
          </p:cNvPr>
          <p:cNvSpPr txBox="1"/>
          <p:nvPr/>
        </p:nvSpPr>
        <p:spPr>
          <a:xfrm>
            <a:off x="8616000" y="2973918"/>
            <a:ext cx="3472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Pooled diversity in all the local samples</a:t>
            </a:r>
          </a:p>
        </p:txBody>
      </p:sp>
    </p:spTree>
    <p:extLst>
      <p:ext uri="{BB962C8B-B14F-4D97-AF65-F5344CB8AC3E}">
        <p14:creationId xmlns:p14="http://schemas.microsoft.com/office/powerpoint/2010/main" val="3517263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714</Words>
  <Application>Microsoft Macintosh PowerPoint</Application>
  <PresentationFormat>Widescreen</PresentationFormat>
  <Paragraphs>97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Office Theme</vt:lpstr>
      <vt:lpstr>Beta-diversity, composition and turnover</vt:lpstr>
      <vt:lpstr>Diversity: how to quantify it?</vt:lpstr>
      <vt:lpstr>Diversity: how to quantify it?</vt:lpstr>
      <vt:lpstr>Diversity: how to quantify it?</vt:lpstr>
      <vt:lpstr>Diversity: how to quantify it?</vt:lpstr>
      <vt:lpstr>Diversity: how to sample it?</vt:lpstr>
      <vt:lpstr>Diversity: how to sample it?</vt:lpstr>
      <vt:lpstr>Local or 𝛼-scale diversity</vt:lpstr>
      <vt:lpstr>Regional or 𝛾-scale diversity</vt:lpstr>
      <vt:lpstr>𝛽-diversity scales between 𝛼- and 𝛾-diversity.</vt:lpstr>
      <vt:lpstr>PowerPoint Presentation</vt:lpstr>
      <vt:lpstr>Navigating the multiple meanings of beta diversity: a roadmap for the practicing ecologist</vt:lpstr>
      <vt:lpstr>Navigating the multiple meanings of beta diversity: a roadmap for the practicing ecologist</vt:lpstr>
      <vt:lpstr>Navigating the multiple meanings of beta diversity: a roadmap for the practicing ecologist</vt:lpstr>
      <vt:lpstr>Navigating the multiple meanings of beta diversity: a roadmap for the practicing ecologist</vt:lpstr>
      <vt:lpstr>What about partitioning the dissimilarities?</vt:lpstr>
      <vt:lpstr>What about partitioning the dissimilarities?</vt:lpstr>
      <vt:lpstr>Back to the classics with the MoB</vt:lpstr>
      <vt:lpstr>Quantifying 𝛽-diversity in the Measurement of Biodiversity (MoB) framework</vt:lpstr>
      <vt:lpstr>Quantifying 𝛽-diversity using MoB</vt:lpstr>
      <vt:lpstr>Quantifying 𝛽-diversity using MoB</vt:lpstr>
      <vt:lpstr>Quantifying 𝛽-diversity using MoB</vt:lpstr>
      <vt:lpstr>Quantifying 𝛽-diversity using MoB</vt:lpstr>
      <vt:lpstr>Why 𝛽-diversity? </vt:lpstr>
      <vt:lpstr>Why 𝛽-diversity? </vt:lpstr>
      <vt:lpstr>Why 𝛽-diversity? </vt:lpstr>
      <vt:lpstr>Why 𝛽-diversity? </vt:lpstr>
      <vt:lpstr>Why 𝛽-diversity? </vt:lpstr>
      <vt:lpstr>Why 𝛽-diversity? </vt:lpstr>
      <vt:lpstr>Exercise: How do evenness and aggregation influence 𝛽-diversity?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Beta-diversity, composition and turnover</dc:title>
  <dc:creator>Shane Blowes</dc:creator>
  <cp:lastModifiedBy>Shane Blowes</cp:lastModifiedBy>
  <cp:revision>35</cp:revision>
  <cp:lastPrinted>2020-02-17T13:34:49Z</cp:lastPrinted>
  <dcterms:created xsi:type="dcterms:W3CDTF">2020-02-17T08:44:19Z</dcterms:created>
  <dcterms:modified xsi:type="dcterms:W3CDTF">2020-02-17T16:31:19Z</dcterms:modified>
</cp:coreProperties>
</file>